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0312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8476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3288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720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9199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3543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725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7188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781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8865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197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922A9-707A-46AC-8390-DF0FA6EA34E4}" type="datetimeFigureOut">
              <a:rPr lang="hu-HU" smtClean="0"/>
              <a:t>2024. 08. 05.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E81EE-64A8-4A70-902D-C9102086C4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005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DBD449-18D7-0B4E-A596-1A0AC0EB9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87400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AA502212-8F7C-459A-9E58-1BFED1DC39DB}"/>
              </a:ext>
            </a:extLst>
          </p:cNvPr>
          <p:cNvSpPr txBox="1"/>
          <p:nvPr/>
        </p:nvSpPr>
        <p:spPr>
          <a:xfrm>
            <a:off x="4344567" y="36029"/>
            <a:ext cx="35028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Szervezeti felépítés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E59F031-823B-4661-930C-EDB83B3077D4}"/>
              </a:ext>
            </a:extLst>
          </p:cNvPr>
          <p:cNvSpPr txBox="1"/>
          <p:nvPr/>
        </p:nvSpPr>
        <p:spPr>
          <a:xfrm>
            <a:off x="5185670" y="821948"/>
            <a:ext cx="1630330" cy="338554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PARANCSNOK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73BA052-B24B-41D9-AE17-32A418D142EB}"/>
              </a:ext>
            </a:extLst>
          </p:cNvPr>
          <p:cNvSpPr txBox="1"/>
          <p:nvPr/>
        </p:nvSpPr>
        <p:spPr>
          <a:xfrm>
            <a:off x="9877248" y="1346073"/>
            <a:ext cx="1440000" cy="28800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TÖRZSFŐNÖK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49985665-8044-4F9E-A2DD-AF00A4DF2644}"/>
              </a:ext>
            </a:extLst>
          </p:cNvPr>
          <p:cNvSpPr txBox="1"/>
          <p:nvPr/>
        </p:nvSpPr>
        <p:spPr>
          <a:xfrm>
            <a:off x="8971688" y="842905"/>
            <a:ext cx="1440000" cy="28800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VEZÉNYLŐ ZLS.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85246D96-9789-47D1-A46F-FB7AF6C6CF53}"/>
              </a:ext>
            </a:extLst>
          </p:cNvPr>
          <p:cNvSpPr txBox="1"/>
          <p:nvPr/>
        </p:nvSpPr>
        <p:spPr>
          <a:xfrm>
            <a:off x="6322986" y="1285613"/>
            <a:ext cx="1440000" cy="461665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PARANCSNOK-HELYETTES (SZ)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6736F415-06A7-4989-9483-794E4B1E347D}"/>
              </a:ext>
            </a:extLst>
          </p:cNvPr>
          <p:cNvCxnSpPr/>
          <p:nvPr/>
        </p:nvCxnSpPr>
        <p:spPr>
          <a:xfrm flipV="1">
            <a:off x="0" y="1800876"/>
            <a:ext cx="12192000" cy="13830"/>
          </a:xfrm>
          <a:prstGeom prst="line">
            <a:avLst/>
          </a:prstGeom>
          <a:noFill/>
          <a:ln w="381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F3816845-1333-4C1C-9A89-7C2D5F94079D}"/>
              </a:ext>
            </a:extLst>
          </p:cNvPr>
          <p:cNvSpPr txBox="1"/>
          <p:nvPr/>
        </p:nvSpPr>
        <p:spPr>
          <a:xfrm>
            <a:off x="0" y="802123"/>
            <a:ext cx="244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sng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Parancsnokság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8257D608-DF27-4C5F-9B14-0355F9D14A56}"/>
              </a:ext>
            </a:extLst>
          </p:cNvPr>
          <p:cNvSpPr txBox="1"/>
          <p:nvPr/>
        </p:nvSpPr>
        <p:spPr>
          <a:xfrm>
            <a:off x="9691688" y="2922184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Ügyviteli Részleg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EA5E2894-AE15-483C-90E9-BD06EDDFDBF7}"/>
              </a:ext>
            </a:extLst>
          </p:cNvPr>
          <p:cNvSpPr txBox="1"/>
          <p:nvPr/>
        </p:nvSpPr>
        <p:spPr>
          <a:xfrm>
            <a:off x="9698216" y="1910526"/>
            <a:ext cx="2160000" cy="430887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Hadműveleti és Kiképzési Osztály</a:t>
            </a:r>
            <a:endParaRPr lang="en-GB" sz="1100" b="1" dirty="0">
              <a:solidFill>
                <a:prstClr val="white"/>
              </a:solidFill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DC70E6E6-A784-422B-A7DB-126998DB5BCC}"/>
              </a:ext>
            </a:extLst>
          </p:cNvPr>
          <p:cNvSpPr txBox="1"/>
          <p:nvPr/>
        </p:nvSpPr>
        <p:spPr>
          <a:xfrm>
            <a:off x="2534724" y="1886753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Logisztikai Osztály</a:t>
            </a:r>
            <a:endParaRPr lang="en-GB" sz="1100" b="1" dirty="0">
              <a:solidFill>
                <a:prstClr val="white"/>
              </a:solidFill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5A0C2A6E-34EE-4370-B6FD-F071532B2DC0}"/>
              </a:ext>
            </a:extLst>
          </p:cNvPr>
          <p:cNvSpPr txBox="1"/>
          <p:nvPr/>
        </p:nvSpPr>
        <p:spPr>
          <a:xfrm>
            <a:off x="124013" y="1926522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Személyzeti Osztály</a:t>
            </a:r>
            <a:endParaRPr lang="en-GB" sz="1100" b="1" dirty="0">
              <a:solidFill>
                <a:prstClr val="white"/>
              </a:solidFill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7881C068-D913-418E-854D-F6FC7B63B905}"/>
              </a:ext>
            </a:extLst>
          </p:cNvPr>
          <p:cNvSpPr txBox="1"/>
          <p:nvPr/>
        </p:nvSpPr>
        <p:spPr>
          <a:xfrm>
            <a:off x="124013" y="2230160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Jogi Igazgatási Osztály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C09986F8-46E8-49D0-968F-656E1FA3567A}"/>
              </a:ext>
            </a:extLst>
          </p:cNvPr>
          <p:cNvSpPr txBox="1"/>
          <p:nvPr/>
        </p:nvSpPr>
        <p:spPr>
          <a:xfrm>
            <a:off x="124013" y="3198620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Belső Ellenőrzési Alosztály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1104386A-EBC0-44D9-897C-BAAFCFBE4247}"/>
              </a:ext>
            </a:extLst>
          </p:cNvPr>
          <p:cNvSpPr txBox="1"/>
          <p:nvPr/>
        </p:nvSpPr>
        <p:spPr>
          <a:xfrm>
            <a:off x="124013" y="3524363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Gazdálkodási Osztály</a:t>
            </a:r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7D8EE488-06E2-496E-BB53-6D0B1DF42FE7}"/>
              </a:ext>
            </a:extLst>
          </p:cNvPr>
          <p:cNvSpPr txBox="1"/>
          <p:nvPr/>
        </p:nvSpPr>
        <p:spPr>
          <a:xfrm>
            <a:off x="4887862" y="5556827"/>
            <a:ext cx="2160000" cy="430887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Központi Logisztikai Műveleti és Tervezési Osztály</a:t>
            </a:r>
            <a:endParaRPr lang="hu-HU" sz="1100" b="1" noProof="0" dirty="0">
              <a:solidFill>
                <a:prstClr val="white"/>
              </a:solidFill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33C70482-AA3F-4A34-8D18-CDCD9D9A8D7A}"/>
              </a:ext>
            </a:extLst>
          </p:cNvPr>
          <p:cNvSpPr txBox="1"/>
          <p:nvPr/>
        </p:nvSpPr>
        <p:spPr>
          <a:xfrm>
            <a:off x="4887862" y="6029537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Központi Anyagellátó Osztály</a:t>
            </a:r>
            <a:endParaRPr lang="en-GB" sz="1100" b="1" dirty="0">
              <a:solidFill>
                <a:prstClr val="white"/>
              </a:solidFill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FC70ED17-B29E-43AE-A6BA-563735621CF3}"/>
              </a:ext>
            </a:extLst>
          </p:cNvPr>
          <p:cNvSpPr txBox="1"/>
          <p:nvPr/>
        </p:nvSpPr>
        <p:spPr>
          <a:xfrm>
            <a:off x="2547510" y="2538698"/>
            <a:ext cx="2160000" cy="43200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Központi </a:t>
            </a:r>
            <a:r>
              <a:rPr lang="hu-HU" sz="1100" b="1" dirty="0" err="1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Inkurrencia</a:t>
            </a: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 Kezelő Alosztály 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D86F1A84-1D6A-4F88-8CE7-388AA7309A2F}"/>
              </a:ext>
            </a:extLst>
          </p:cNvPr>
          <p:cNvSpPr txBox="1"/>
          <p:nvPr/>
        </p:nvSpPr>
        <p:spPr>
          <a:xfrm>
            <a:off x="7112367" y="2549618"/>
            <a:ext cx="2160000" cy="430887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Termékazonosítási és Törzskarbantartó Osztály 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445575FC-3646-4E88-A3BC-195D2B5FB5B9}"/>
              </a:ext>
            </a:extLst>
          </p:cNvPr>
          <p:cNvSpPr txBox="1"/>
          <p:nvPr/>
        </p:nvSpPr>
        <p:spPr>
          <a:xfrm>
            <a:off x="4879895" y="5234321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 err="1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Méretes</a:t>
            </a: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 Szabóság 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Szövegdoboz 31">
            <a:extLst>
              <a:ext uri="{FF2B5EF4-FFF2-40B4-BE49-F238E27FC236}">
                <a16:creationId xmlns:a16="http://schemas.microsoft.com/office/drawing/2014/main" id="{0E354926-98E8-4562-B0A3-0B6A046894D4}"/>
              </a:ext>
            </a:extLst>
          </p:cNvPr>
          <p:cNvSpPr txBox="1"/>
          <p:nvPr/>
        </p:nvSpPr>
        <p:spPr>
          <a:xfrm>
            <a:off x="2541399" y="2220403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Objektumüzemeltető Alosztály 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Szövegdoboz 33">
            <a:extLst>
              <a:ext uri="{FF2B5EF4-FFF2-40B4-BE49-F238E27FC236}">
                <a16:creationId xmlns:a16="http://schemas.microsoft.com/office/drawing/2014/main" id="{8A79884A-F804-44A8-A183-4A780AB60E95}"/>
              </a:ext>
            </a:extLst>
          </p:cNvPr>
          <p:cNvSpPr txBox="1"/>
          <p:nvPr/>
        </p:nvSpPr>
        <p:spPr>
          <a:xfrm>
            <a:off x="2524955" y="3052752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Logisztikai Század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Szövegdoboz 35">
            <a:extLst>
              <a:ext uri="{FF2B5EF4-FFF2-40B4-BE49-F238E27FC236}">
                <a16:creationId xmlns:a16="http://schemas.microsoft.com/office/drawing/2014/main" id="{3D43F656-59B2-4550-9244-8D6204F2DB01}"/>
              </a:ext>
            </a:extLst>
          </p:cNvPr>
          <p:cNvSpPr txBox="1"/>
          <p:nvPr/>
        </p:nvSpPr>
        <p:spPr>
          <a:xfrm>
            <a:off x="2501889" y="817713"/>
            <a:ext cx="1440000" cy="28800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PROT ÉS KOM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48" name="Egyenes összekötő 47">
            <a:extLst>
              <a:ext uri="{FF2B5EF4-FFF2-40B4-BE49-F238E27FC236}">
                <a16:creationId xmlns:a16="http://schemas.microsoft.com/office/drawing/2014/main" id="{DC35FD85-B2DF-419E-A4EF-E091BE125425}"/>
              </a:ext>
            </a:extLst>
          </p:cNvPr>
          <p:cNvCxnSpPr>
            <a:cxnSpLocks/>
          </p:cNvCxnSpPr>
          <p:nvPr/>
        </p:nvCxnSpPr>
        <p:spPr>
          <a:xfrm>
            <a:off x="3221889" y="1189696"/>
            <a:ext cx="7375359" cy="277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gyenes összekötő 48">
            <a:extLst>
              <a:ext uri="{FF2B5EF4-FFF2-40B4-BE49-F238E27FC236}">
                <a16:creationId xmlns:a16="http://schemas.microsoft.com/office/drawing/2014/main" id="{14C2C4A9-E30D-49AE-B48D-AC348A65596C}"/>
              </a:ext>
            </a:extLst>
          </p:cNvPr>
          <p:cNvCxnSpPr>
            <a:cxnSpLocks/>
          </p:cNvCxnSpPr>
          <p:nvPr/>
        </p:nvCxnSpPr>
        <p:spPr>
          <a:xfrm flipV="1">
            <a:off x="7073286" y="1206251"/>
            <a:ext cx="0" cy="888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gyenes összekötő 50">
            <a:extLst>
              <a:ext uri="{FF2B5EF4-FFF2-40B4-BE49-F238E27FC236}">
                <a16:creationId xmlns:a16="http://schemas.microsoft.com/office/drawing/2014/main" id="{880F2C75-0733-4FCF-B6CE-11445623ADF9}"/>
              </a:ext>
            </a:extLst>
          </p:cNvPr>
          <p:cNvCxnSpPr/>
          <p:nvPr/>
        </p:nvCxnSpPr>
        <p:spPr>
          <a:xfrm flipV="1">
            <a:off x="3221889" y="1109948"/>
            <a:ext cx="0" cy="888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gyenes összekötő 51">
            <a:extLst>
              <a:ext uri="{FF2B5EF4-FFF2-40B4-BE49-F238E27FC236}">
                <a16:creationId xmlns:a16="http://schemas.microsoft.com/office/drawing/2014/main" id="{5FDA19A3-7655-4022-9F47-10E607B472AC}"/>
              </a:ext>
            </a:extLst>
          </p:cNvPr>
          <p:cNvCxnSpPr/>
          <p:nvPr/>
        </p:nvCxnSpPr>
        <p:spPr>
          <a:xfrm flipV="1">
            <a:off x="9691688" y="1126889"/>
            <a:ext cx="0" cy="793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gyenes összekötő 52">
            <a:extLst>
              <a:ext uri="{FF2B5EF4-FFF2-40B4-BE49-F238E27FC236}">
                <a16:creationId xmlns:a16="http://schemas.microsoft.com/office/drawing/2014/main" id="{EE4B4E3F-4992-413F-8ABB-EFE9A1BD737E}"/>
              </a:ext>
            </a:extLst>
          </p:cNvPr>
          <p:cNvCxnSpPr/>
          <p:nvPr/>
        </p:nvCxnSpPr>
        <p:spPr>
          <a:xfrm flipV="1">
            <a:off x="10597248" y="1206251"/>
            <a:ext cx="0" cy="793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zövegdoboz 53">
            <a:extLst>
              <a:ext uri="{FF2B5EF4-FFF2-40B4-BE49-F238E27FC236}">
                <a16:creationId xmlns:a16="http://schemas.microsoft.com/office/drawing/2014/main" id="{9C60DE56-AA11-41CD-96DD-78807D2E10F2}"/>
              </a:ext>
            </a:extLst>
          </p:cNvPr>
          <p:cNvSpPr txBox="1"/>
          <p:nvPr/>
        </p:nvSpPr>
        <p:spPr>
          <a:xfrm>
            <a:off x="2894724" y="1264638"/>
            <a:ext cx="1440000" cy="461665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PARANCSNOK-HELYETTES (Á)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55" name="Egyenes összekötő 54">
            <a:extLst>
              <a:ext uri="{FF2B5EF4-FFF2-40B4-BE49-F238E27FC236}">
                <a16:creationId xmlns:a16="http://schemas.microsoft.com/office/drawing/2014/main" id="{9B06C328-B776-46F7-AABA-BF04E84F0E9F}"/>
              </a:ext>
            </a:extLst>
          </p:cNvPr>
          <p:cNvCxnSpPr>
            <a:stCxn id="54" idx="0"/>
          </p:cNvCxnSpPr>
          <p:nvPr/>
        </p:nvCxnSpPr>
        <p:spPr>
          <a:xfrm flipV="1">
            <a:off x="3614724" y="1175750"/>
            <a:ext cx="0" cy="888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Szövegdoboz 55">
            <a:extLst>
              <a:ext uri="{FF2B5EF4-FFF2-40B4-BE49-F238E27FC236}">
                <a16:creationId xmlns:a16="http://schemas.microsoft.com/office/drawing/2014/main" id="{D596182E-ABBB-48F6-BF34-C94FE6F32A3B}"/>
              </a:ext>
            </a:extLst>
          </p:cNvPr>
          <p:cNvSpPr txBox="1"/>
          <p:nvPr/>
        </p:nvSpPr>
        <p:spPr>
          <a:xfrm>
            <a:off x="9691688" y="2416355"/>
            <a:ext cx="2160000" cy="430887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Infokommunikációs és Információvédelmi Osztály</a:t>
            </a:r>
            <a:endParaRPr lang="en-GB" sz="1100" b="1" dirty="0">
              <a:solidFill>
                <a:prstClr val="white"/>
              </a:solidFill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57" name="Szövegdoboz 56">
            <a:extLst>
              <a:ext uri="{FF2B5EF4-FFF2-40B4-BE49-F238E27FC236}">
                <a16:creationId xmlns:a16="http://schemas.microsoft.com/office/drawing/2014/main" id="{0DDB8FC7-841A-4786-827E-6D026768ADE9}"/>
              </a:ext>
            </a:extLst>
          </p:cNvPr>
          <p:cNvSpPr txBox="1"/>
          <p:nvPr/>
        </p:nvSpPr>
        <p:spPr>
          <a:xfrm>
            <a:off x="7122412" y="1912739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Közlekedési Osztály</a:t>
            </a:r>
          </a:p>
        </p:txBody>
      </p:sp>
      <p:sp>
        <p:nvSpPr>
          <p:cNvPr id="58" name="Szövegdoboz 57">
            <a:extLst>
              <a:ext uri="{FF2B5EF4-FFF2-40B4-BE49-F238E27FC236}">
                <a16:creationId xmlns:a16="http://schemas.microsoft.com/office/drawing/2014/main" id="{A5D07389-9685-4B1B-83ED-20BC5D78BD0B}"/>
              </a:ext>
            </a:extLst>
          </p:cNvPr>
          <p:cNvSpPr txBox="1"/>
          <p:nvPr/>
        </p:nvSpPr>
        <p:spPr>
          <a:xfrm>
            <a:off x="7124727" y="2229483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Hatósági Osztály</a:t>
            </a:r>
          </a:p>
        </p:txBody>
      </p:sp>
      <p:sp>
        <p:nvSpPr>
          <p:cNvPr id="59" name="Szövegdoboz 58">
            <a:extLst>
              <a:ext uri="{FF2B5EF4-FFF2-40B4-BE49-F238E27FC236}">
                <a16:creationId xmlns:a16="http://schemas.microsoft.com/office/drawing/2014/main" id="{D5AB1232-82A6-449B-B8CD-B87F760636F7}"/>
              </a:ext>
            </a:extLst>
          </p:cNvPr>
          <p:cNvSpPr txBox="1"/>
          <p:nvPr/>
        </p:nvSpPr>
        <p:spPr>
          <a:xfrm>
            <a:off x="124013" y="4222362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Nemzeti Támogató Osztály</a:t>
            </a:r>
          </a:p>
        </p:txBody>
      </p:sp>
      <p:sp>
        <p:nvSpPr>
          <p:cNvPr id="60" name="Szövegdoboz 59">
            <a:extLst>
              <a:ext uri="{FF2B5EF4-FFF2-40B4-BE49-F238E27FC236}">
                <a16:creationId xmlns:a16="http://schemas.microsoft.com/office/drawing/2014/main" id="{C0FB80CD-97AF-45B2-9859-C94D8AB81B7D}"/>
              </a:ext>
            </a:extLst>
          </p:cNvPr>
          <p:cNvSpPr txBox="1"/>
          <p:nvPr/>
        </p:nvSpPr>
        <p:spPr>
          <a:xfrm>
            <a:off x="124013" y="3871443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Központi Beszerzési Alosztály 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" name="Szövegdoboz 60">
            <a:extLst>
              <a:ext uri="{FF2B5EF4-FFF2-40B4-BE49-F238E27FC236}">
                <a16:creationId xmlns:a16="http://schemas.microsoft.com/office/drawing/2014/main" id="{8E623444-C1B4-4221-BCBA-DEF4CC596DC0}"/>
              </a:ext>
            </a:extLst>
          </p:cNvPr>
          <p:cNvSpPr txBox="1"/>
          <p:nvPr/>
        </p:nvSpPr>
        <p:spPr>
          <a:xfrm>
            <a:off x="7123369" y="3027496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Területi Közlekedési Osztály 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62" name="Szövegdoboz 61">
            <a:extLst>
              <a:ext uri="{FF2B5EF4-FFF2-40B4-BE49-F238E27FC236}">
                <a16:creationId xmlns:a16="http://schemas.microsoft.com/office/drawing/2014/main" id="{6BC73CF4-1381-4A1C-877C-D0012FF94427}"/>
              </a:ext>
            </a:extLst>
          </p:cNvPr>
          <p:cNvSpPr txBox="1"/>
          <p:nvPr/>
        </p:nvSpPr>
        <p:spPr>
          <a:xfrm>
            <a:off x="4871673" y="1910526"/>
            <a:ext cx="2160000" cy="430887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Kihelyezett Kalibráló Részleg (Budapest)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64" name="Szövegdoboz 63">
            <a:extLst>
              <a:ext uri="{FF2B5EF4-FFF2-40B4-BE49-F238E27FC236}">
                <a16:creationId xmlns:a16="http://schemas.microsoft.com/office/drawing/2014/main" id="{D7696E2B-B48F-48A1-9F7C-166A33277CB8}"/>
              </a:ext>
            </a:extLst>
          </p:cNvPr>
          <p:cNvSpPr txBox="1"/>
          <p:nvPr/>
        </p:nvSpPr>
        <p:spPr>
          <a:xfrm>
            <a:off x="4871673" y="2385207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Nyilvántartó Alosztály 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65" name="Szövegdoboz 64">
            <a:extLst>
              <a:ext uri="{FF2B5EF4-FFF2-40B4-BE49-F238E27FC236}">
                <a16:creationId xmlns:a16="http://schemas.microsoft.com/office/drawing/2014/main" id="{E43E6477-6E73-4F92-8698-9AC164B380AE}"/>
              </a:ext>
            </a:extLst>
          </p:cNvPr>
          <p:cNvSpPr txBox="1"/>
          <p:nvPr/>
        </p:nvSpPr>
        <p:spPr>
          <a:xfrm>
            <a:off x="9691688" y="3258676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Koordinációs Osztály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66" name="Szövegdoboz 65">
            <a:extLst>
              <a:ext uri="{FF2B5EF4-FFF2-40B4-BE49-F238E27FC236}">
                <a16:creationId xmlns:a16="http://schemas.microsoft.com/office/drawing/2014/main" id="{F9ED58C2-B959-48D1-9A5E-05BEC046A386}"/>
              </a:ext>
            </a:extLst>
          </p:cNvPr>
          <p:cNvSpPr txBox="1"/>
          <p:nvPr/>
        </p:nvSpPr>
        <p:spPr>
          <a:xfrm>
            <a:off x="4881236" y="2714363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Támogató Osztály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67" name="Szövegdoboz 66">
            <a:extLst>
              <a:ext uri="{FF2B5EF4-FFF2-40B4-BE49-F238E27FC236}">
                <a16:creationId xmlns:a16="http://schemas.microsoft.com/office/drawing/2014/main" id="{112C549F-C3A0-4A38-BC75-A065ABFD3C85}"/>
              </a:ext>
            </a:extLst>
          </p:cNvPr>
          <p:cNvSpPr txBox="1"/>
          <p:nvPr/>
        </p:nvSpPr>
        <p:spPr>
          <a:xfrm>
            <a:off x="4879895" y="3020803"/>
            <a:ext cx="2160000" cy="430887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Műszaki Fejlesztési és Technológiai Osztály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68" name="Szövegdoboz 67">
            <a:extLst>
              <a:ext uri="{FF2B5EF4-FFF2-40B4-BE49-F238E27FC236}">
                <a16:creationId xmlns:a16="http://schemas.microsoft.com/office/drawing/2014/main" id="{FC5EA94D-241A-4E86-8BF2-E3A726B26B8E}"/>
              </a:ext>
            </a:extLst>
          </p:cNvPr>
          <p:cNvSpPr txBox="1"/>
          <p:nvPr/>
        </p:nvSpPr>
        <p:spPr>
          <a:xfrm>
            <a:off x="4887862" y="3511825"/>
            <a:ext cx="2160000" cy="430887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Műszaki Ellenőrző és Berepültető Osztály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69" name="Szövegdoboz 68">
            <a:extLst>
              <a:ext uri="{FF2B5EF4-FFF2-40B4-BE49-F238E27FC236}">
                <a16:creationId xmlns:a16="http://schemas.microsoft.com/office/drawing/2014/main" id="{288AF4A8-2B9D-45A7-9870-4EDA805C9C23}"/>
              </a:ext>
            </a:extLst>
          </p:cNvPr>
          <p:cNvSpPr txBox="1"/>
          <p:nvPr/>
        </p:nvSpPr>
        <p:spPr>
          <a:xfrm>
            <a:off x="4872418" y="4005009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Repülőgép-javító Osztály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70" name="Szövegdoboz 69">
            <a:extLst>
              <a:ext uri="{FF2B5EF4-FFF2-40B4-BE49-F238E27FC236}">
                <a16:creationId xmlns:a16="http://schemas.microsoft.com/office/drawing/2014/main" id="{BD192F7A-1E52-47B1-B506-886B0508A3FC}"/>
              </a:ext>
            </a:extLst>
          </p:cNvPr>
          <p:cNvSpPr txBox="1"/>
          <p:nvPr/>
        </p:nvSpPr>
        <p:spPr>
          <a:xfrm>
            <a:off x="4871673" y="4347759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Repülőipari </a:t>
            </a:r>
            <a:r>
              <a:rPr lang="hu-HU" sz="1100" b="1" dirty="0" err="1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Metrológiai</a:t>
            </a: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 Osztály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71" name="Szövegdoboz 70">
            <a:extLst>
              <a:ext uri="{FF2B5EF4-FFF2-40B4-BE49-F238E27FC236}">
                <a16:creationId xmlns:a16="http://schemas.microsoft.com/office/drawing/2014/main" id="{A1EAE92A-E0BA-4085-A6EC-1D24E81FFA14}"/>
              </a:ext>
            </a:extLst>
          </p:cNvPr>
          <p:cNvSpPr txBox="1"/>
          <p:nvPr/>
        </p:nvSpPr>
        <p:spPr>
          <a:xfrm>
            <a:off x="4871673" y="4723550"/>
            <a:ext cx="2160000" cy="430887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Repülőipari Gyártó és Vizsgáló Osztály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72" name="Szövegdoboz 71">
            <a:extLst>
              <a:ext uri="{FF2B5EF4-FFF2-40B4-BE49-F238E27FC236}">
                <a16:creationId xmlns:a16="http://schemas.microsoft.com/office/drawing/2014/main" id="{169AA4EA-80C3-4C56-AB05-9E0AFB046DC6}"/>
              </a:ext>
            </a:extLst>
          </p:cNvPr>
          <p:cNvSpPr txBox="1"/>
          <p:nvPr/>
        </p:nvSpPr>
        <p:spPr>
          <a:xfrm>
            <a:off x="2547510" y="3432374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110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Központi Szállító Zászlóalj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569061FD-A77D-4F7F-A196-454F34164373}"/>
              </a:ext>
            </a:extLst>
          </p:cNvPr>
          <p:cNvSpPr txBox="1"/>
          <p:nvPr/>
        </p:nvSpPr>
        <p:spPr>
          <a:xfrm>
            <a:off x="124013" y="2533553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Ellenőrzési Alosztály</a:t>
            </a:r>
          </a:p>
        </p:txBody>
      </p:sp>
      <p:sp>
        <p:nvSpPr>
          <p:cNvPr id="74" name="Szövegdoboz 73">
            <a:extLst>
              <a:ext uri="{FF2B5EF4-FFF2-40B4-BE49-F238E27FC236}">
                <a16:creationId xmlns:a16="http://schemas.microsoft.com/office/drawing/2014/main" id="{EE30A26F-19CD-40F9-BF4B-DFA85BFF2FEA}"/>
              </a:ext>
            </a:extLst>
          </p:cNvPr>
          <p:cNvSpPr txBox="1"/>
          <p:nvPr/>
        </p:nvSpPr>
        <p:spPr>
          <a:xfrm>
            <a:off x="124013" y="2863238"/>
            <a:ext cx="2160000" cy="26161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Biztonságtechnikai Alosztály</a:t>
            </a:r>
          </a:p>
        </p:txBody>
      </p:sp>
      <p:sp>
        <p:nvSpPr>
          <p:cNvPr id="75" name="Szövegdoboz 74">
            <a:extLst>
              <a:ext uri="{FF2B5EF4-FFF2-40B4-BE49-F238E27FC236}">
                <a16:creationId xmlns:a16="http://schemas.microsoft.com/office/drawing/2014/main" id="{3F271B15-4B3D-4923-8460-65C136FA4558}"/>
              </a:ext>
            </a:extLst>
          </p:cNvPr>
          <p:cNvSpPr txBox="1"/>
          <p:nvPr/>
        </p:nvSpPr>
        <p:spPr>
          <a:xfrm>
            <a:off x="7122412" y="3355774"/>
            <a:ext cx="2160000" cy="2160000"/>
          </a:xfrm>
          <a:prstGeom prst="rect">
            <a:avLst/>
          </a:prstGeom>
          <a:solidFill>
            <a:srgbClr val="7C786C"/>
          </a:solidFill>
          <a:ln>
            <a:solidFill>
              <a:schemeClr val="tx1"/>
            </a:solidFill>
          </a:ln>
        </p:spPr>
        <p:txBody>
          <a:bodyPr wrap="square" numCol="1" rtlCol="0">
            <a:spAutoFit/>
          </a:bodyPr>
          <a:lstStyle/>
          <a:p>
            <a:pPr lvl="0">
              <a:defRPr/>
            </a:pPr>
            <a:r>
              <a:rPr lang="hu-HU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Bázisparancsnokság (Tápiószecső)</a:t>
            </a:r>
          </a:p>
          <a:p>
            <a:pPr lvl="0">
              <a:defRPr/>
            </a:pPr>
            <a:r>
              <a:rPr lang="hu-HU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Bázisparancsnokság  (Gödöllő)</a:t>
            </a:r>
          </a:p>
          <a:p>
            <a:pPr lvl="0">
              <a:defRPr/>
            </a:pPr>
            <a:r>
              <a:rPr lang="hu-HU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Bázisparancsnokság (Pusztavacs)</a:t>
            </a:r>
          </a:p>
          <a:p>
            <a:pPr lvl="0">
              <a:defRPr/>
            </a:pPr>
            <a:r>
              <a:rPr lang="hu-HU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Bázisparancsnokság (Táborfalva)</a:t>
            </a:r>
          </a:p>
          <a:p>
            <a:pPr lvl="0">
              <a:defRPr/>
            </a:pPr>
            <a:r>
              <a:rPr lang="hu-HU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Bázisparancsnokság (Hetényegyháza)</a:t>
            </a:r>
          </a:p>
          <a:p>
            <a:pPr lvl="0">
              <a:defRPr/>
            </a:pPr>
            <a:r>
              <a:rPr lang="hu-HU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Bázisparancsnokság (Nyírtelek) </a:t>
            </a:r>
          </a:p>
          <a:p>
            <a:pPr lvl="0">
              <a:defRPr/>
            </a:pPr>
            <a:r>
              <a:rPr lang="hu-HU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Bázisparancsnokság (Budapest, Lehel utca) </a:t>
            </a:r>
          </a:p>
          <a:p>
            <a:pPr lvl="0">
              <a:defRPr/>
            </a:pPr>
            <a:r>
              <a:rPr lang="hu-HU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Területi Raktár</a:t>
            </a:r>
            <a:r>
              <a:rPr lang="en-GB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 (Budapest, </a:t>
            </a:r>
            <a:r>
              <a:rPr lang="hu-HU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Jászberényi út</a:t>
            </a:r>
            <a:r>
              <a:rPr lang="en-GB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) </a:t>
            </a:r>
            <a:endParaRPr lang="hu-HU" sz="1050" b="1" dirty="0">
              <a:solidFill>
                <a:prstClr val="white"/>
              </a:solidFill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GB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Központi Haditechnikai</a:t>
            </a:r>
            <a:r>
              <a:rPr lang="hu-HU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 </a:t>
            </a:r>
            <a:r>
              <a:rPr lang="en-GB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Raktár</a:t>
            </a:r>
            <a:endParaRPr lang="hu-HU" sz="1050" b="1" dirty="0">
              <a:solidFill>
                <a:prstClr val="white"/>
              </a:solidFill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GB" sz="1050" b="1" dirty="0">
                <a:solidFill>
                  <a:prstClr val="white"/>
                </a:solidFill>
                <a:latin typeface="Times New Roman" panose="020206030504050203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Központi Raktár 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821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160</Words>
  <Application>Microsoft Office PowerPoint</Application>
  <PresentationFormat>Szélesvásznú</PresentationFormat>
  <Paragraphs>50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Office-téma</vt:lpstr>
      <vt:lpstr>PowerPoint-bemutató</vt:lpstr>
    </vt:vector>
  </TitlesOfParts>
  <Company>HDF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Hajnal György őrgy</dc:creator>
  <cp:lastModifiedBy>Gréta Kincső dr. Somogyi</cp:lastModifiedBy>
  <cp:revision>5</cp:revision>
  <dcterms:created xsi:type="dcterms:W3CDTF">2023-05-12T10:52:51Z</dcterms:created>
  <dcterms:modified xsi:type="dcterms:W3CDTF">2024-08-05T17:11:16Z</dcterms:modified>
</cp:coreProperties>
</file>